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sldIdLst>
    <p:sldId id="256" r:id="rId2"/>
    <p:sldId id="257" r:id="rId3"/>
    <p:sldId id="265" r:id="rId4"/>
    <p:sldId id="264" r:id="rId5"/>
    <p:sldId id="261" r:id="rId6"/>
    <p:sldId id="263" r:id="rId7"/>
    <p:sldId id="258" r:id="rId8"/>
    <p:sldId id="260" r:id="rId9"/>
    <p:sldId id="259"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27" autoAdjust="0"/>
    <p:restoredTop sz="94660"/>
  </p:normalViewPr>
  <p:slideViewPr>
    <p:cSldViewPr snapToGrid="0">
      <p:cViewPr varScale="1">
        <p:scale>
          <a:sx n="87" d="100"/>
          <a:sy n="87" d="100"/>
        </p:scale>
        <p:origin x="600" y="5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hdphoto4.wdp>
</file>

<file path=ppt/media/image1.png>
</file>

<file path=ppt/media/image10.jpe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AF239A9A-B4B0-4B32-B8CD-2E25E95134C4}" type="datetimeFigureOut">
              <a:rPr lang="en-US" smtClean="0"/>
              <a:t>5/17/2024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59285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25518A9-B687-4302-9395-2322403C6656}" type="datetimeFigureOut">
              <a:rPr lang="en-US" smtClean="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49798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A99A684-0CB7-41E9-A4DF-5D1C2CA5BF6F}" type="datetimeFigureOut">
              <a:rPr lang="en-US" smtClean="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047987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EDD7C35-9E19-4518-A4B2-3B09CD8CC756}" type="datetimeFigureOut">
              <a:rPr lang="en-US" smtClean="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8308036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6196DA8-8897-4DDF-BFB6-5D83863C837A}" type="datetimeFigureOut">
              <a:rPr lang="en-US" smtClean="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417460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DCBBA708-C5F0-412D-90E2-1919F0D196AE}" type="datetimeFigureOut">
              <a:rPr lang="en-US" smtClean="0"/>
              <a:t>5/17/2024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087507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A9C8F8FA-EF43-4642-9368-3F4E33039BD9}" type="datetimeFigureOut">
              <a:rPr lang="en-US" smtClean="0"/>
              <a:t>5/17/2024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86458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B61E721-B01C-4D5D-A3CA-2E5518383F10}" type="datetimeFigureOut">
              <a:rPr lang="en-US" smtClean="0"/>
              <a:t>5/17/2024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516329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513FEF9-69D0-4F8C-A336-59491FBEDC47}" type="datetimeFigureOut">
              <a:rPr lang="en-US" smtClean="0"/>
              <a:t>5/17/2024</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91293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91E21DC-8981-44E6-BC8C-2BA8F673FFBB}" type="datetimeFigureOut">
              <a:rPr lang="en-US" smtClean="0"/>
              <a:t>5/17/2024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65242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EB9C5D3-0140-4E75-8D7F-C0623D06DFD7}" type="datetimeFigureOut">
              <a:rPr lang="en-US" smtClean="0"/>
              <a:t>5/17/2024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15296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A5666F9-5B40-48E0-8DFD-99EF944CDD22}" type="datetimeFigureOut">
              <a:rPr lang="en-US" smtClean="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4964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A698D6B-2C72-4E21-9893-A649C6E2A47D}" type="datetimeFigureOut">
              <a:rPr lang="en-US" smtClean="0"/>
              <a:t>5/17/2024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9096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6811C9-A66C-49F0-970E-F7B68D9109A0}" type="datetimeFigureOut">
              <a:rPr lang="en-US" smtClean="0"/>
              <a:t>5/17/2024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64127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6C01AE78-96A2-4A23-B183-3B6DB4374FE7}" type="datetimeFigureOut">
              <a:rPr lang="en-US" smtClean="0"/>
              <a:t>5/17/2024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260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3AE0757-B101-4811-9189-10EB2F458E2D}" type="datetimeFigureOut">
              <a:rPr lang="en-US" smtClean="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70423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EBDC078-589F-40E3-816C-EE21D62B5BBA}" type="datetimeFigureOut">
              <a:rPr lang="en-US" smtClean="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16903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7004436-CA73-4D53-89B4-2A5C7347BF2F}" type="datetimeFigureOut">
              <a:rPr lang="en-US" smtClean="0"/>
              <a:t>5/17/2024</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49353637"/>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le:Logo Hindenburg Research 02.svg - Wikimedia Comm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3975" y="121745"/>
            <a:ext cx="2146057" cy="242110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3692" y="1896096"/>
            <a:ext cx="3497873" cy="2331915"/>
          </a:xfrm>
          <a:prstGeom prst="rect">
            <a:avLst/>
          </a:prstGeom>
          <a:effectLst>
            <a:outerShdw blurRad="50800" dist="38100" dir="18900000" algn="bl" rotWithShape="0">
              <a:prstClr val="black">
                <a:alpha val="40000"/>
              </a:prstClr>
            </a:outerShdw>
          </a:effectLst>
        </p:spPr>
      </p:pic>
      <p:sp>
        <p:nvSpPr>
          <p:cNvPr id="2" name="Title 1"/>
          <p:cNvSpPr>
            <a:spLocks noGrp="1"/>
          </p:cNvSpPr>
          <p:nvPr>
            <p:ph type="ctrTitle"/>
          </p:nvPr>
        </p:nvSpPr>
        <p:spPr>
          <a:xfrm>
            <a:off x="215411" y="2690967"/>
            <a:ext cx="8518281" cy="1494020"/>
          </a:xfrm>
        </p:spPr>
        <p:txBody>
          <a:bodyPr/>
          <a:lstStyle/>
          <a:p>
            <a:pPr algn="ctr"/>
            <a:r>
              <a:rPr lang="en-US" dirty="0" smtClean="0"/>
              <a:t>Adani stocks’ Performance :An Event study approach</a:t>
            </a:r>
            <a:endParaRPr lang="en-US" dirty="0"/>
          </a:p>
        </p:txBody>
      </p:sp>
      <p:sp>
        <p:nvSpPr>
          <p:cNvPr id="3" name="Subtitle 2"/>
          <p:cNvSpPr>
            <a:spLocks noGrp="1"/>
          </p:cNvSpPr>
          <p:nvPr>
            <p:ph type="subTitle" idx="1"/>
          </p:nvPr>
        </p:nvSpPr>
        <p:spPr>
          <a:xfrm>
            <a:off x="7513578" y="5004776"/>
            <a:ext cx="4531883" cy="1505961"/>
          </a:xfrm>
          <a:effectLst>
            <a:outerShdw blurRad="50800" dist="38100" dir="2700000" algn="tl" rotWithShape="0">
              <a:prstClr val="black">
                <a:alpha val="40000"/>
              </a:prstClr>
            </a:outerShdw>
          </a:effectLst>
        </p:spPr>
        <p:txBody>
          <a:bodyPr/>
          <a:lstStyle/>
          <a:p>
            <a:pPr lvl="2" algn="r"/>
            <a:r>
              <a:rPr lang="en-US" dirty="0" smtClean="0"/>
              <a:t>S </a:t>
            </a:r>
            <a:r>
              <a:rPr lang="en-US" dirty="0" err="1" smtClean="0"/>
              <a:t>Balaji</a:t>
            </a:r>
            <a:endParaRPr lang="en-US" dirty="0" smtClean="0"/>
          </a:p>
          <a:p>
            <a:pPr lvl="2" algn="r"/>
            <a:r>
              <a:rPr lang="en-US" dirty="0" smtClean="0"/>
              <a:t>22381056</a:t>
            </a:r>
          </a:p>
          <a:p>
            <a:pPr lvl="2" algn="r"/>
            <a:r>
              <a:rPr lang="en-US" dirty="0" smtClean="0"/>
              <a:t>Department of Banking Technology</a:t>
            </a:r>
          </a:p>
          <a:p>
            <a:pPr algn="l"/>
            <a:endParaRPr lang="en-US" dirty="0"/>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8160" y="219135"/>
            <a:ext cx="844613" cy="795643"/>
          </a:xfrm>
          <a:prstGeom prst="rect">
            <a:avLst/>
          </a:prstGeom>
          <a:effectLst>
            <a:outerShdw blurRad="50800" dist="38100" dir="18900000" algn="bl" rotWithShape="0">
              <a:prstClr val="black">
                <a:alpha val="40000"/>
              </a:prstClr>
            </a:outerShdw>
          </a:effectLst>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03111" y="34357"/>
            <a:ext cx="2198076" cy="2595887"/>
          </a:xfrm>
          <a:prstGeom prst="rect">
            <a:avLst/>
          </a:prstGeom>
          <a:effectLst>
            <a:outerShdw blurRad="50800" dist="38100" dir="18900000" algn="bl" rotWithShape="0">
              <a:prstClr val="black">
                <a:alpha val="40000"/>
              </a:prstClr>
            </a:outerShdw>
          </a:effectLst>
        </p:spPr>
      </p:pic>
    </p:spTree>
    <p:extLst>
      <p:ext uri="{BB962C8B-B14F-4D97-AF65-F5344CB8AC3E}">
        <p14:creationId xmlns:p14="http://schemas.microsoft.com/office/powerpoint/2010/main" val="205592143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1" dur="500"/>
                                        <p:tgtEl>
                                          <p:spTgt spid="3">
                                            <p:txEl>
                                              <p:pRg st="1" end="1"/>
                                            </p:txEl>
                                          </p:spTgt>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5" dur="500"/>
                                        <p:tgtEl>
                                          <p:spTgt spid="3">
                                            <p:txEl>
                                              <p:pRg st="2" end="2"/>
                                            </p:txEl>
                                          </p:spTgt>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fltVal val="0"/>
                                          </p:val>
                                        </p:tav>
                                        <p:tav tm="100000">
                                          <p:val>
                                            <p:strVal val="#ppt_h"/>
                                          </p:val>
                                        </p:tav>
                                      </p:tavLst>
                                    </p:anim>
                                    <p:animEffect transition="in" filter="fade">
                                      <p:cBhvr>
                                        <p:cTn id="25" dur="500"/>
                                        <p:tgtEl>
                                          <p:spTgt spid="7"/>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1026"/>
                                        </p:tgtEl>
                                        <p:attrNameLst>
                                          <p:attrName>style.visibility</p:attrName>
                                        </p:attrNameLst>
                                      </p:cBhvr>
                                      <p:to>
                                        <p:strVal val="visible"/>
                                      </p:to>
                                    </p:set>
                                    <p:anim calcmode="lin" valueType="num">
                                      <p:cBhvr>
                                        <p:cTn id="29" dur="500" fill="hold"/>
                                        <p:tgtEl>
                                          <p:spTgt spid="1026"/>
                                        </p:tgtEl>
                                        <p:attrNameLst>
                                          <p:attrName>ppt_w</p:attrName>
                                        </p:attrNameLst>
                                      </p:cBhvr>
                                      <p:tavLst>
                                        <p:tav tm="0">
                                          <p:val>
                                            <p:fltVal val="0"/>
                                          </p:val>
                                        </p:tav>
                                        <p:tav tm="100000">
                                          <p:val>
                                            <p:strVal val="#ppt_w"/>
                                          </p:val>
                                        </p:tav>
                                      </p:tavLst>
                                    </p:anim>
                                    <p:anim calcmode="lin" valueType="num">
                                      <p:cBhvr>
                                        <p:cTn id="30" dur="500" fill="hold"/>
                                        <p:tgtEl>
                                          <p:spTgt spid="1026"/>
                                        </p:tgtEl>
                                        <p:attrNameLst>
                                          <p:attrName>ppt_h</p:attrName>
                                        </p:attrNameLst>
                                      </p:cBhvr>
                                      <p:tavLst>
                                        <p:tav tm="0">
                                          <p:val>
                                            <p:fltVal val="0"/>
                                          </p:val>
                                        </p:tav>
                                        <p:tav tm="100000">
                                          <p:val>
                                            <p:strVal val="#ppt_h"/>
                                          </p:val>
                                        </p:tav>
                                      </p:tavLst>
                                    </p:anim>
                                    <p:animEffect transition="in" filter="fade">
                                      <p:cBhvr>
                                        <p:cTn id="31" dur="500"/>
                                        <p:tgtEl>
                                          <p:spTgt spid="1026"/>
                                        </p:tgtEl>
                                      </p:cBhvr>
                                    </p:animEffect>
                                  </p:childTnLst>
                                </p:cTn>
                              </p:par>
                            </p:childTnLst>
                          </p:cTn>
                        </p:par>
                        <p:par>
                          <p:cTn id="32" fill="hold">
                            <p:stCondLst>
                              <p:cond delay="3000"/>
                            </p:stCondLst>
                            <p:childTnLst>
                              <p:par>
                                <p:cTn id="33" presetID="22" presetClass="entr" presetSubtype="4"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down)">
                                      <p:cBhvr>
                                        <p:cTn id="35" dur="500"/>
                                        <p:tgtEl>
                                          <p:spTgt spid="12"/>
                                        </p:tgtEl>
                                      </p:cBhvr>
                                    </p:animEffect>
                                  </p:childTnLst>
                                </p:cTn>
                              </p:par>
                            </p:childTnLst>
                          </p:cTn>
                        </p:par>
                        <p:par>
                          <p:cTn id="36" fill="hold">
                            <p:stCondLst>
                              <p:cond delay="3500"/>
                            </p:stCondLst>
                            <p:childTnLst>
                              <p:par>
                                <p:cTn id="37" presetID="42" presetClass="entr" presetSubtype="0" fill="hold" nodeType="after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1000"/>
                                        <p:tgtEl>
                                          <p:spTgt spid="11"/>
                                        </p:tgtEl>
                                      </p:cBhvr>
                                    </p:animEffect>
                                    <p:anim calcmode="lin" valueType="num">
                                      <p:cBhvr>
                                        <p:cTn id="40" dur="1000" fill="hold"/>
                                        <p:tgtEl>
                                          <p:spTgt spid="11"/>
                                        </p:tgtEl>
                                        <p:attrNameLst>
                                          <p:attrName>ppt_x</p:attrName>
                                        </p:attrNameLst>
                                      </p:cBhvr>
                                      <p:tavLst>
                                        <p:tav tm="0">
                                          <p:val>
                                            <p:strVal val="#ppt_x"/>
                                          </p:val>
                                        </p:tav>
                                        <p:tav tm="100000">
                                          <p:val>
                                            <p:strVal val="#ppt_x"/>
                                          </p:val>
                                        </p:tav>
                                      </p:tavLst>
                                    </p:anim>
                                    <p:anim calcmode="lin" valueType="num">
                                      <p:cBhvr>
                                        <p:cTn id="4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a:xfrm>
            <a:off x="972765" y="2757548"/>
            <a:ext cx="10365795" cy="2808862"/>
          </a:xfrm>
          <a:effectLst>
            <a:glow rad="63500">
              <a:schemeClr val="accent1">
                <a:satMod val="175000"/>
                <a:alpha val="40000"/>
              </a:schemeClr>
            </a:glow>
            <a:outerShdw blurRad="50800" dist="38100" dir="18900000" algn="bl" rotWithShape="0">
              <a:prstClr val="black">
                <a:alpha val="40000"/>
              </a:prstClr>
            </a:outerShdw>
          </a:effectLst>
        </p:spPr>
        <p:txBody>
          <a:bodyPr anchor="ctr">
            <a:normAutofit/>
          </a:bodyPr>
          <a:lstStyle/>
          <a:p>
            <a:pPr marL="0" indent="0" algn="just">
              <a:lnSpc>
                <a:spcPct val="150000"/>
              </a:lnSpc>
              <a:buNone/>
            </a:pPr>
            <a:r>
              <a:rPr lang="en-US" sz="1800" dirty="0">
                <a:effectLst>
                  <a:outerShdw blurRad="38100" dist="38100" dir="2700000" algn="tl">
                    <a:srgbClr val="000000">
                      <a:alpha val="43137"/>
                    </a:srgbClr>
                  </a:outerShdw>
                </a:effectLst>
              </a:rPr>
              <a:t>The </a:t>
            </a:r>
            <a:r>
              <a:rPr lang="en-US" sz="1800" dirty="0" smtClean="0">
                <a:effectLst>
                  <a:outerShdw blurRad="38100" dist="38100" dir="2700000" algn="tl">
                    <a:srgbClr val="000000">
                      <a:alpha val="43137"/>
                    </a:srgbClr>
                  </a:outerShdw>
                </a:effectLst>
              </a:rPr>
              <a:t>study of </a:t>
            </a:r>
            <a:r>
              <a:rPr lang="en-US" sz="1800" dirty="0">
                <a:effectLst>
                  <a:outerShdw blurRad="38100" dist="38100" dir="2700000" algn="tl">
                    <a:srgbClr val="000000">
                      <a:alpha val="43137"/>
                    </a:srgbClr>
                  </a:outerShdw>
                </a:effectLst>
              </a:rPr>
              <a:t>this research </a:t>
            </a:r>
            <a:r>
              <a:rPr lang="en-US" sz="1800" dirty="0" smtClean="0">
                <a:effectLst>
                  <a:outerShdw blurRad="38100" dist="38100" dir="2700000" algn="tl">
                    <a:srgbClr val="000000">
                      <a:alpha val="43137"/>
                    </a:srgbClr>
                  </a:outerShdw>
                </a:effectLst>
              </a:rPr>
              <a:t>aims </a:t>
            </a:r>
            <a:r>
              <a:rPr lang="en-US" sz="1800" dirty="0">
                <a:effectLst>
                  <a:outerShdw blurRad="38100" dist="38100" dir="2700000" algn="tl">
                    <a:srgbClr val="000000">
                      <a:alpha val="43137"/>
                    </a:srgbClr>
                  </a:outerShdw>
                </a:effectLst>
              </a:rPr>
              <a:t>to </a:t>
            </a:r>
            <a:r>
              <a:rPr lang="en-US" sz="1800" dirty="0" smtClean="0">
                <a:effectLst>
                  <a:outerShdw blurRad="38100" dist="38100" dir="2700000" algn="tl">
                    <a:srgbClr val="000000">
                      <a:alpha val="43137"/>
                    </a:srgbClr>
                  </a:outerShdw>
                </a:effectLst>
              </a:rPr>
              <a:t>analyze the </a:t>
            </a:r>
            <a:r>
              <a:rPr lang="en-US" sz="1800" b="1" dirty="0" smtClean="0">
                <a:effectLst>
                  <a:outerShdw blurRad="38100" dist="38100" dir="2700000" algn="tl">
                    <a:srgbClr val="000000">
                      <a:alpha val="43137"/>
                    </a:srgbClr>
                  </a:outerShdw>
                </a:effectLst>
              </a:rPr>
              <a:t>before and after</a:t>
            </a:r>
            <a:r>
              <a:rPr lang="en-US" sz="1800" dirty="0" smtClean="0">
                <a:effectLst>
                  <a:outerShdw blurRad="38100" dist="38100" dir="2700000" algn="tl">
                    <a:srgbClr val="000000">
                      <a:alpha val="43137"/>
                    </a:srgbClr>
                  </a:outerShdw>
                </a:effectLst>
              </a:rPr>
              <a:t> </a:t>
            </a:r>
            <a:r>
              <a:rPr lang="en-US" sz="1800" dirty="0">
                <a:effectLst>
                  <a:outerShdw blurRad="38100" dist="38100" dir="2700000" algn="tl">
                    <a:srgbClr val="000000">
                      <a:alpha val="43137"/>
                    </a:srgbClr>
                  </a:outerShdw>
                </a:effectLst>
              </a:rPr>
              <a:t>impact </a:t>
            </a:r>
            <a:r>
              <a:rPr lang="en-US" sz="1800" dirty="0" smtClean="0">
                <a:effectLst>
                  <a:outerShdw blurRad="38100" dist="38100" dir="2700000" algn="tl">
                    <a:srgbClr val="000000">
                      <a:alpha val="43137"/>
                    </a:srgbClr>
                  </a:outerShdw>
                </a:effectLst>
              </a:rPr>
              <a:t>of the Hindenburg </a:t>
            </a:r>
            <a:r>
              <a:rPr lang="en-US" sz="1800" dirty="0">
                <a:effectLst>
                  <a:outerShdw blurRad="38100" dist="38100" dir="2700000" algn="tl">
                    <a:srgbClr val="000000">
                      <a:alpha val="43137"/>
                    </a:srgbClr>
                  </a:outerShdw>
                </a:effectLst>
              </a:rPr>
              <a:t>Research </a:t>
            </a:r>
            <a:r>
              <a:rPr lang="en-US" sz="1800" dirty="0" smtClean="0">
                <a:effectLst>
                  <a:outerShdw blurRad="38100" dist="38100" dir="2700000" algn="tl">
                    <a:srgbClr val="000000">
                      <a:alpha val="43137"/>
                    </a:srgbClr>
                  </a:outerShdw>
                </a:effectLst>
              </a:rPr>
              <a:t>Report and the Supreme Court: </a:t>
            </a:r>
            <a:r>
              <a:rPr lang="en-US" sz="1800" dirty="0">
                <a:effectLst>
                  <a:outerShdw blurRad="38100" dist="38100" dir="2700000" algn="tl">
                    <a:srgbClr val="000000">
                      <a:alpha val="43137"/>
                    </a:srgbClr>
                  </a:outerShdw>
                </a:effectLst>
              </a:rPr>
              <a:t>verdict </a:t>
            </a:r>
            <a:r>
              <a:rPr lang="en-US" sz="1800" dirty="0" smtClean="0">
                <a:effectLst>
                  <a:outerShdw blurRad="38100" dist="38100" dir="2700000" algn="tl">
                    <a:srgbClr val="000000">
                      <a:alpha val="43137"/>
                    </a:srgbClr>
                  </a:outerShdw>
                </a:effectLst>
              </a:rPr>
              <a:t>to investigate under SEBI, which showed up on price action of the company stocks. This helps bounce back of the Adani Group and the trust of an investors.</a:t>
            </a:r>
          </a:p>
          <a:p>
            <a:pPr marL="0" indent="0" algn="just">
              <a:lnSpc>
                <a:spcPct val="150000"/>
              </a:lnSpc>
              <a:buNone/>
            </a:pPr>
            <a:r>
              <a:rPr lang="en-US" sz="1800" dirty="0" smtClean="0">
                <a:effectLst>
                  <a:outerShdw blurRad="38100" dist="38100" dir="2700000" algn="tl">
                    <a:srgbClr val="000000">
                      <a:alpha val="43137"/>
                    </a:srgbClr>
                  </a:outerShdw>
                </a:effectLst>
              </a:rPr>
              <a:t>Hence</a:t>
            </a:r>
            <a:r>
              <a:rPr lang="en-US" sz="1800" dirty="0">
                <a:effectLst>
                  <a:outerShdw blurRad="38100" dist="38100" dir="2700000" algn="tl">
                    <a:srgbClr val="000000">
                      <a:alpha val="43137"/>
                    </a:srgbClr>
                  </a:outerShdw>
                </a:effectLst>
              </a:rPr>
              <a:t>, the shareholders must be aware of the companies before investing their hard-earned money into the share market.</a:t>
            </a:r>
          </a:p>
          <a:p>
            <a:pPr algn="just">
              <a:lnSpc>
                <a:spcPct val="150000"/>
              </a:lnSpc>
            </a:pPr>
            <a:endParaRPr lang="en-US" sz="1800" dirty="0"/>
          </a:p>
        </p:txBody>
      </p:sp>
    </p:spTree>
    <p:extLst>
      <p:ext uri="{BB962C8B-B14F-4D97-AF65-F5344CB8AC3E}">
        <p14:creationId xmlns:p14="http://schemas.microsoft.com/office/powerpoint/2010/main" val="3099499109"/>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6356" t="18543" b="8404"/>
          <a:stretch/>
        </p:blipFill>
        <p:spPr>
          <a:xfrm>
            <a:off x="6000750" y="2162907"/>
            <a:ext cx="5966460" cy="4114791"/>
          </a:xfrm>
          <a:prstGeom prst="rect">
            <a:avLst/>
          </a:prstGeom>
          <a:ln>
            <a:noFill/>
          </a:ln>
          <a:effectLst>
            <a:outerShdw blurRad="292100" dist="139700" dir="2700000" algn="tl" rotWithShape="0">
              <a:srgbClr val="333333">
                <a:alpha val="65000"/>
              </a:srgbClr>
            </a:outerShdw>
          </a:effectLst>
        </p:spPr>
      </p:pic>
      <p:sp>
        <p:nvSpPr>
          <p:cNvPr id="3" name="Content Placeholder 2"/>
          <p:cNvSpPr>
            <a:spLocks noGrp="1"/>
          </p:cNvSpPr>
          <p:nvPr>
            <p:ph idx="1"/>
          </p:nvPr>
        </p:nvSpPr>
        <p:spPr>
          <a:xfrm>
            <a:off x="-100082" y="2162907"/>
            <a:ext cx="5826512" cy="2077623"/>
          </a:xfrm>
          <a:effectLst>
            <a:glow rad="63500">
              <a:schemeClr val="accent1">
                <a:satMod val="175000"/>
                <a:alpha val="40000"/>
              </a:schemeClr>
            </a:glow>
            <a:outerShdw blurRad="50800" dist="38100" algn="l" rotWithShape="0">
              <a:srgbClr val="FFFF00">
                <a:alpha val="40000"/>
              </a:srgbClr>
            </a:outerShdw>
          </a:effectLst>
        </p:spPr>
        <p:txBody>
          <a:bodyPr>
            <a:noAutofit/>
          </a:bodyPr>
          <a:lstStyle/>
          <a:p>
            <a:pPr marL="457200" lvl="1" indent="0" algn="just">
              <a:lnSpc>
                <a:spcPct val="120000"/>
              </a:lnSpc>
              <a:buNone/>
            </a:pPr>
            <a:r>
              <a:rPr lang="en-US" sz="1800" dirty="0" smtClean="0"/>
              <a:t>In the beginning of </a:t>
            </a:r>
            <a:r>
              <a:rPr lang="en-US" sz="1800" b="1" dirty="0" smtClean="0"/>
              <a:t>2023</a:t>
            </a:r>
            <a:r>
              <a:rPr lang="en-US" sz="1800" dirty="0" smtClean="0"/>
              <a:t>, </a:t>
            </a:r>
            <a:r>
              <a:rPr lang="en-US" sz="1800" dirty="0" smtClean="0">
                <a:solidFill>
                  <a:schemeClr val="bg1"/>
                </a:solidFill>
                <a:effectLst>
                  <a:glow rad="63500">
                    <a:schemeClr val="bg2">
                      <a:lumMod val="60000"/>
                      <a:lumOff val="40000"/>
                      <a:alpha val="40000"/>
                    </a:schemeClr>
                  </a:glow>
                  <a:outerShdw blurRad="228600" algn="ctr" rotWithShape="0">
                    <a:schemeClr val="accent1">
                      <a:lumMod val="60000"/>
                      <a:lumOff val="40000"/>
                      <a:alpha val="53000"/>
                    </a:schemeClr>
                  </a:outerShdw>
                </a:effectLst>
              </a:rPr>
              <a:t>Hindenburg short seller </a:t>
            </a:r>
            <a:r>
              <a:rPr lang="en-US" sz="1800" dirty="0" smtClean="0"/>
              <a:t>who came out with the report on Adani Stocks.</a:t>
            </a:r>
          </a:p>
          <a:p>
            <a:pPr marL="457200" lvl="1" indent="0" algn="just">
              <a:lnSpc>
                <a:spcPct val="120000"/>
              </a:lnSpc>
              <a:buNone/>
            </a:pPr>
            <a:r>
              <a:rPr lang="en-US" sz="1800" dirty="0" smtClean="0"/>
              <a:t>That report triggered tremendous changes in the adani stock prices.This is one of the classic example of </a:t>
            </a:r>
            <a:r>
              <a:rPr lang="en-US" sz="1600" dirty="0" smtClean="0"/>
              <a:t>market</a:t>
            </a:r>
            <a:r>
              <a:rPr lang="en-US" sz="1800" dirty="0" smtClean="0"/>
              <a:t> efficiency.</a:t>
            </a:r>
          </a:p>
          <a:p>
            <a:pPr marL="457200" lvl="1" indent="0" algn="just" fontAlgn="ctr">
              <a:lnSpc>
                <a:spcPct val="120000"/>
              </a:lnSpc>
              <a:buNone/>
            </a:pPr>
            <a:r>
              <a:rPr lang="en-US" sz="1800" dirty="0" smtClean="0"/>
              <a:t>However, a study considering a </a:t>
            </a:r>
            <a:r>
              <a:rPr lang="en-US" sz="1800" b="1" dirty="0" smtClean="0"/>
              <a:t>complete analysis of loss and resilience </a:t>
            </a:r>
            <a:r>
              <a:rPr lang="en-US" sz="1800" dirty="0" smtClean="0"/>
              <a:t>of the </a:t>
            </a:r>
            <a:r>
              <a:rPr lang="en-US" sz="1800" dirty="0"/>
              <a:t>A</a:t>
            </a:r>
            <a:r>
              <a:rPr lang="en-US" sz="1800" dirty="0" smtClean="0"/>
              <a:t>dani stocks will be impulsively useful for investors community.</a:t>
            </a:r>
          </a:p>
          <a:p>
            <a:pPr marL="457200" lvl="1" indent="0" algn="just">
              <a:lnSpc>
                <a:spcPct val="120000"/>
              </a:lnSpc>
              <a:buNone/>
            </a:pPr>
            <a:r>
              <a:rPr lang="en-US" sz="1800" dirty="0" smtClean="0"/>
              <a:t>Hence, this study attempts to have an thread bear analysis over the </a:t>
            </a:r>
            <a:r>
              <a:rPr lang="en-US" sz="1800" dirty="0"/>
              <a:t>A</a:t>
            </a:r>
            <a:r>
              <a:rPr lang="en-US" sz="1800" dirty="0" smtClean="0"/>
              <a:t>dani stock by taking two event (i.e) the day of </a:t>
            </a:r>
            <a:r>
              <a:rPr lang="en-US" sz="1800" dirty="0" smtClean="0">
                <a:solidFill>
                  <a:schemeClr val="bg1"/>
                </a:solidFill>
                <a:effectLst>
                  <a:glow rad="63500">
                    <a:schemeClr val="accent1">
                      <a:satMod val="175000"/>
                      <a:alpha val="40000"/>
                    </a:schemeClr>
                  </a:glow>
                  <a:outerShdw blurRad="228600" algn="ctr" rotWithShape="0">
                    <a:prstClr val="black">
                      <a:alpha val="53000"/>
                    </a:prstClr>
                  </a:outerShdw>
                </a:effectLst>
              </a:rPr>
              <a:t>Hindenburg report release and supreme court: </a:t>
            </a:r>
            <a:r>
              <a:rPr lang="en-US" sz="1800" dirty="0" smtClean="0">
                <a:solidFill>
                  <a:schemeClr val="bg1"/>
                </a:solidFill>
                <a:effectLst>
                  <a:glow rad="63500">
                    <a:schemeClr val="accent1">
                      <a:satMod val="175000"/>
                      <a:alpha val="40000"/>
                    </a:schemeClr>
                  </a:glow>
                </a:effectLst>
              </a:rPr>
              <a:t>Verdict.</a:t>
            </a:r>
            <a:endParaRPr lang="en-US" sz="1800" dirty="0">
              <a:solidFill>
                <a:schemeClr val="bg1"/>
              </a:solidFill>
              <a:effectLst>
                <a:glow rad="63500">
                  <a:schemeClr val="accent1">
                    <a:satMod val="175000"/>
                    <a:alpha val="40000"/>
                  </a:schemeClr>
                </a:glow>
              </a:effectLst>
            </a:endParaRPr>
          </a:p>
        </p:txBody>
      </p:sp>
    </p:spTree>
    <p:extLst>
      <p:ext uri="{BB962C8B-B14F-4D97-AF65-F5344CB8AC3E}">
        <p14:creationId xmlns:p14="http://schemas.microsoft.com/office/powerpoint/2010/main" val="307824067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Adani Group</a:t>
            </a:r>
            <a:endParaRPr lang="en-US" dirty="0"/>
          </a:p>
        </p:txBody>
      </p:sp>
      <p:sp>
        <p:nvSpPr>
          <p:cNvPr id="3" name="Content Placeholder 2"/>
          <p:cNvSpPr>
            <a:spLocks noGrp="1"/>
          </p:cNvSpPr>
          <p:nvPr>
            <p:ph idx="1"/>
          </p:nvPr>
        </p:nvSpPr>
        <p:spPr>
          <a:xfrm>
            <a:off x="5213021" y="2443727"/>
            <a:ext cx="6182439" cy="3599316"/>
          </a:xfrm>
        </p:spPr>
        <p:txBody>
          <a:bodyPr>
            <a:normAutofit fontScale="70000" lnSpcReduction="20000"/>
          </a:bodyPr>
          <a:lstStyle/>
          <a:p>
            <a:pPr algn="just">
              <a:lnSpc>
                <a:spcPct val="120000"/>
              </a:lnSpc>
            </a:pPr>
            <a:r>
              <a:rPr lang="en-US" dirty="0">
                <a:effectLst/>
              </a:rPr>
              <a:t>Adani Group is a diversified </a:t>
            </a:r>
            <a:r>
              <a:rPr lang="en-US" dirty="0" smtClean="0">
                <a:effectLst/>
              </a:rPr>
              <a:t>organization </a:t>
            </a:r>
            <a:r>
              <a:rPr lang="en-US" dirty="0">
                <a:effectLst/>
              </a:rPr>
              <a:t>in India comprising 9</a:t>
            </a:r>
            <a:r>
              <a:rPr lang="en-US" dirty="0" smtClean="0">
                <a:effectLst/>
              </a:rPr>
              <a:t> </a:t>
            </a:r>
            <a:r>
              <a:rPr lang="en-US" dirty="0">
                <a:effectLst/>
              </a:rPr>
              <a:t>publicly traded companies. It has created a world class transport and utility infrastructure portfolio that has a pan-India presence. Adani Group is headquartered in Ahmedabad, in the state of Gujarat, India. Over the years, Adani Group has positioned itself to be the market leader in its transport logistics and energy utility portfolio businesses focusing on large scale infrastructure development in India with O &amp; M practices benchmarked to global standards</a:t>
            </a:r>
            <a:r>
              <a:rPr lang="en-US" dirty="0" smtClean="0">
                <a:effectLst/>
              </a:rPr>
              <a:t>.</a:t>
            </a:r>
          </a:p>
          <a:p>
            <a:pPr algn="just">
              <a:lnSpc>
                <a:spcPct val="120000"/>
              </a:lnSpc>
            </a:pPr>
            <a:r>
              <a:rPr lang="en-US" dirty="0" smtClean="0">
                <a:effectLst/>
              </a:rPr>
              <a:t> Adani </a:t>
            </a:r>
            <a:r>
              <a:rPr lang="en-US" dirty="0">
                <a:effectLst/>
              </a:rPr>
              <a:t>owes its success and leadership position to its core philosophy of ‘Nation Building’ driven by ‘Growth with Goodness’ - a guiding principle for sustainable growth. </a:t>
            </a:r>
            <a:endParaRPr lang="en-US" dirty="0"/>
          </a:p>
        </p:txBody>
      </p:sp>
      <p:pic>
        <p:nvPicPr>
          <p:cNvPr id="2052" name="Picture 4" descr="Adani, Adani Group"/>
          <p:cNvPicPr>
            <a:picLocks noChangeAspect="1" noChangeArrowheads="1"/>
          </p:cNvPicPr>
          <p:nvPr/>
        </p:nvPicPr>
        <p:blipFill rotWithShape="1">
          <a:blip r:embed="rId2">
            <a:extLst>
              <a:ext uri="{28A0092B-C50C-407E-A947-70E740481C1C}">
                <a14:useLocalDpi xmlns:a14="http://schemas.microsoft.com/office/drawing/2010/main" val="0"/>
              </a:ext>
            </a:extLst>
          </a:blip>
          <a:srcRect l="19244" t="1278" r="16655" b="-1278"/>
          <a:stretch/>
        </p:blipFill>
        <p:spPr bwMode="auto">
          <a:xfrm>
            <a:off x="486011" y="2227264"/>
            <a:ext cx="4317477" cy="442912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657460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randombar(horizontal)">
                                      <p:cBhvr>
                                        <p:cTn id="7"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Hindenburg</a:t>
            </a:r>
            <a:endParaRPr lang="en-US" dirty="0"/>
          </a:p>
        </p:txBody>
      </p:sp>
      <p:sp>
        <p:nvSpPr>
          <p:cNvPr id="3" name="Content Placeholder 2"/>
          <p:cNvSpPr>
            <a:spLocks noGrp="1"/>
          </p:cNvSpPr>
          <p:nvPr>
            <p:ph idx="1"/>
          </p:nvPr>
        </p:nvSpPr>
        <p:spPr>
          <a:xfrm>
            <a:off x="460514" y="2336872"/>
            <a:ext cx="6534645" cy="4281097"/>
          </a:xfrm>
        </p:spPr>
        <p:txBody>
          <a:bodyPr anchor="ctr">
            <a:normAutofit/>
          </a:bodyPr>
          <a:lstStyle/>
          <a:p>
            <a:pPr marL="0" indent="0" algn="just">
              <a:lnSpc>
                <a:spcPct val="100000"/>
              </a:lnSpc>
              <a:buNone/>
            </a:pPr>
            <a:r>
              <a:rPr lang="en-US" sz="1800" dirty="0">
                <a:effectLst>
                  <a:outerShdw blurRad="38100" dist="38100" dir="2700000" algn="tl">
                    <a:srgbClr val="000000">
                      <a:alpha val="43137"/>
                    </a:srgbClr>
                  </a:outerShdw>
                </a:effectLst>
              </a:rPr>
              <a:t>Hindenburg Research LLC is a U.S. investment research firm with a focus on activist short-selling founded by Nathan Anderson in 2017. Named after the 1937 Hindenburg disaster, which they characterize as a human-made avoidable disaster, the firm generates public reports via its website that allege corporate fraud and malfeasance. </a:t>
            </a:r>
          </a:p>
          <a:p>
            <a:pPr marL="0" indent="0" algn="just">
              <a:lnSpc>
                <a:spcPct val="100000"/>
              </a:lnSpc>
              <a:buNone/>
            </a:pPr>
            <a:r>
              <a:rPr lang="en-US" sz="1800" dirty="0">
                <a:effectLst>
                  <a:outerShdw blurRad="38100" dist="38100" dir="2700000" algn="tl">
                    <a:srgbClr val="000000">
                      <a:alpha val="43137"/>
                    </a:srgbClr>
                  </a:outerShdw>
                </a:effectLst>
              </a:rPr>
              <a:t>Companies that have been the subjects of their reports include Adani Group, Nikola, Clover Health, Block, Inc., </a:t>
            </a:r>
            <a:r>
              <a:rPr lang="en-US" sz="1800" dirty="0" err="1">
                <a:effectLst>
                  <a:outerShdw blurRad="38100" dist="38100" dir="2700000" algn="tl">
                    <a:srgbClr val="000000">
                      <a:alpha val="43137"/>
                    </a:srgbClr>
                  </a:outerShdw>
                </a:effectLst>
              </a:rPr>
              <a:t>Kandi</a:t>
            </a:r>
            <a:r>
              <a:rPr lang="en-US" sz="1800" dirty="0">
                <a:effectLst>
                  <a:outerShdw blurRad="38100" dist="38100" dir="2700000" algn="tl">
                    <a:srgbClr val="000000">
                      <a:alpha val="43137"/>
                    </a:srgbClr>
                  </a:outerShdw>
                </a:effectLst>
              </a:rPr>
              <a:t>, and </a:t>
            </a:r>
            <a:r>
              <a:rPr lang="en-US" sz="1800" dirty="0" err="1">
                <a:effectLst>
                  <a:outerShdw blurRad="38100" dist="38100" dir="2700000" algn="tl">
                    <a:srgbClr val="000000">
                      <a:alpha val="43137"/>
                    </a:srgbClr>
                  </a:outerShdw>
                </a:effectLst>
              </a:rPr>
              <a:t>Lordstown</a:t>
            </a:r>
            <a:r>
              <a:rPr lang="en-US" sz="1800" dirty="0">
                <a:effectLst>
                  <a:outerShdw blurRad="38100" dist="38100" dir="2700000" algn="tl">
                    <a:srgbClr val="000000">
                      <a:alpha val="43137"/>
                    </a:srgbClr>
                  </a:outerShdw>
                </a:effectLst>
              </a:rPr>
              <a:t> Motors. These reports also feature defenses of the practice of short-selling and explanations of how short-sells can "play a critical role in exposing fraud and protecting investors."</a:t>
            </a:r>
          </a:p>
          <a:p>
            <a:pPr algn="just"/>
            <a:endParaRPr lang="en-US" sz="1800" dirty="0">
              <a:effectLst>
                <a:outerShdw blurRad="38100" dist="38100" dir="2700000" algn="tl">
                  <a:srgbClr val="000000">
                    <a:alpha val="43137"/>
                  </a:srgbClr>
                </a:outerShdw>
              </a:effectLst>
            </a:endParaRPr>
          </a:p>
        </p:txBody>
      </p:sp>
      <p:pic>
        <p:nvPicPr>
          <p:cNvPr id="1026" name="Picture 2" descr="Nathan Anderson's Precarious Short-Selling Enterpri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6554" y="2161303"/>
            <a:ext cx="3158148" cy="395045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2079397"/>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1" name="Picture 5" descr="mBtO 8 5LqR9dbPhAu n8pPzuJTFgmbbYs0nN7CvBTN kvKDmfmL4Bg35NcnvhJTtAVSmJFP7YH4LTTWop1QkARdOUYpQIN2dY6kbeTI1dRq1YtTgp04AuAIaZOfLdPZPUN65HAsXnWdROlQy QJgTo"/>
          <p:cNvPicPr>
            <a:picLocks noChangeAspect="1" noChangeArrowheads="1"/>
          </p:cNvPicPr>
          <p:nvPr/>
        </p:nvPicPr>
        <p:blipFill>
          <a:blip r:embed="rId2">
            <a:extLst>
              <a:ext uri="{BEBA8EAE-BF5A-486C-A8C5-ECC9F3942E4B}">
                <a14:imgProps xmlns:a14="http://schemas.microsoft.com/office/drawing/2010/main">
                  <a14:imgLayer r:embed="rId3">
                    <a14:imgEffect>
                      <a14:saturation sat="300000"/>
                    </a14:imgEffect>
                    <a14:imgEffect>
                      <a14:brightnessContrast bright="-6000" contrast="-20000"/>
                    </a14:imgEffect>
                  </a14:imgLayer>
                </a14:imgProps>
              </a:ext>
              <a:ext uri="{28A0092B-C50C-407E-A947-70E740481C1C}">
                <a14:useLocalDpi xmlns:a14="http://schemas.microsoft.com/office/drawing/2010/main" val="0"/>
              </a:ext>
            </a:extLst>
          </a:blip>
          <a:srcRect/>
          <a:stretch>
            <a:fillRect/>
          </a:stretch>
        </p:blipFill>
        <p:spPr bwMode="auto">
          <a:xfrm>
            <a:off x="5145932" y="2236363"/>
            <a:ext cx="6789907" cy="435099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a:xfrm>
            <a:off x="456585" y="2122864"/>
            <a:ext cx="4611526" cy="4258481"/>
          </a:xfrm>
          <a:effectLst>
            <a:outerShdw blurRad="50800" dist="38100" dir="2700000" algn="tl" rotWithShape="0">
              <a:prstClr val="black">
                <a:alpha val="40000"/>
              </a:prstClr>
            </a:outerShdw>
          </a:effectLst>
        </p:spPr>
        <p:txBody>
          <a:bodyPr anchor="ctr">
            <a:normAutofit/>
          </a:bodyPr>
          <a:lstStyle/>
          <a:p>
            <a:pPr marL="0" lvl="0" indent="0" eaLnBrk="0" fontAlgn="base" hangingPunct="0">
              <a:lnSpc>
                <a:spcPct val="100000"/>
              </a:lnSpc>
              <a:spcBef>
                <a:spcPct val="0"/>
              </a:spcBef>
              <a:spcAft>
                <a:spcPct val="0"/>
              </a:spcAft>
              <a:buFontTx/>
              <a:buChar char="•"/>
            </a:pPr>
            <a:r>
              <a:rPr lang="en-US" altLang="en-US" sz="1800" dirty="0">
                <a:effectLst>
                  <a:outerShdw blurRad="38100" dist="38100" dir="2700000" algn="tl">
                    <a:srgbClr val="000000">
                      <a:alpha val="43137"/>
                    </a:srgbClr>
                  </a:outerShdw>
                </a:effectLst>
                <a:latin typeface="+mj-lt"/>
              </a:rPr>
              <a:t>To assess the impact of the Hindenburg Research Report on Adani Group </a:t>
            </a:r>
            <a:r>
              <a:rPr lang="en-US" altLang="en-US" sz="1800" dirty="0" smtClean="0">
                <a:effectLst>
                  <a:outerShdw blurRad="38100" dist="38100" dir="2700000" algn="tl">
                    <a:srgbClr val="000000">
                      <a:alpha val="43137"/>
                    </a:srgbClr>
                  </a:outerShdw>
                </a:effectLst>
                <a:latin typeface="+mj-lt"/>
              </a:rPr>
              <a:t>Stocks</a:t>
            </a:r>
          </a:p>
          <a:p>
            <a:pPr marL="0" lvl="0" indent="0" eaLnBrk="0" fontAlgn="base" hangingPunct="0">
              <a:lnSpc>
                <a:spcPct val="100000"/>
              </a:lnSpc>
              <a:spcBef>
                <a:spcPct val="0"/>
              </a:spcBef>
              <a:spcAft>
                <a:spcPct val="0"/>
              </a:spcAft>
              <a:buNone/>
            </a:pPr>
            <a:endParaRPr lang="en-US" altLang="en-US" sz="1800" dirty="0">
              <a:effectLst>
                <a:outerShdw blurRad="38100" dist="38100" dir="2700000" algn="tl">
                  <a:srgbClr val="000000">
                    <a:alpha val="43137"/>
                  </a:srgbClr>
                </a:outerShdw>
              </a:effectLst>
              <a:latin typeface="+mj-lt"/>
            </a:endParaRPr>
          </a:p>
          <a:p>
            <a:pPr marL="0" lvl="0" indent="0" eaLnBrk="0" fontAlgn="base" hangingPunct="0">
              <a:lnSpc>
                <a:spcPct val="100000"/>
              </a:lnSpc>
              <a:spcBef>
                <a:spcPct val="0"/>
              </a:spcBef>
              <a:spcAft>
                <a:spcPct val="0"/>
              </a:spcAft>
              <a:buFontTx/>
              <a:buChar char="•"/>
            </a:pPr>
            <a:r>
              <a:rPr lang="en-US" altLang="en-US" sz="1800" dirty="0">
                <a:effectLst>
                  <a:outerShdw blurRad="38100" dist="38100" dir="2700000" algn="tl">
                    <a:srgbClr val="000000">
                      <a:alpha val="43137"/>
                    </a:srgbClr>
                  </a:outerShdw>
                </a:effectLst>
                <a:latin typeface="+mj-lt"/>
              </a:rPr>
              <a:t>To analyze the effects of specific events on a company's stock </a:t>
            </a:r>
            <a:r>
              <a:rPr lang="en-US" altLang="en-US" sz="1800" dirty="0" smtClean="0">
                <a:effectLst>
                  <a:outerShdw blurRad="38100" dist="38100" dir="2700000" algn="tl">
                    <a:srgbClr val="000000">
                      <a:alpha val="43137"/>
                    </a:srgbClr>
                  </a:outerShdw>
                </a:effectLst>
                <a:latin typeface="+mj-lt"/>
              </a:rPr>
              <a:t>price</a:t>
            </a:r>
          </a:p>
          <a:p>
            <a:pPr marL="0" lvl="0" indent="0" eaLnBrk="0" fontAlgn="base" hangingPunct="0">
              <a:lnSpc>
                <a:spcPct val="100000"/>
              </a:lnSpc>
              <a:spcBef>
                <a:spcPct val="0"/>
              </a:spcBef>
              <a:spcAft>
                <a:spcPct val="0"/>
              </a:spcAft>
              <a:buNone/>
            </a:pPr>
            <a:endParaRPr lang="en-US" altLang="en-US" sz="1800" dirty="0">
              <a:effectLst>
                <a:outerShdw blurRad="38100" dist="38100" dir="2700000" algn="tl">
                  <a:srgbClr val="000000">
                    <a:alpha val="43137"/>
                  </a:srgbClr>
                </a:outerShdw>
              </a:effectLst>
              <a:latin typeface="+mj-lt"/>
            </a:endParaRPr>
          </a:p>
          <a:p>
            <a:pPr marL="0" lvl="0" indent="0" eaLnBrk="0" fontAlgn="base" hangingPunct="0">
              <a:lnSpc>
                <a:spcPct val="100000"/>
              </a:lnSpc>
              <a:spcBef>
                <a:spcPct val="0"/>
              </a:spcBef>
              <a:spcAft>
                <a:spcPct val="0"/>
              </a:spcAft>
              <a:buFontTx/>
              <a:buChar char="•"/>
            </a:pPr>
            <a:r>
              <a:rPr lang="en-US" altLang="en-US" sz="1800" dirty="0">
                <a:effectLst>
                  <a:outerShdw blurRad="38100" dist="38100" dir="2700000" algn="tl">
                    <a:srgbClr val="000000">
                      <a:alpha val="43137"/>
                    </a:srgbClr>
                  </a:outerShdw>
                </a:effectLst>
                <a:latin typeface="+mj-lt"/>
              </a:rPr>
              <a:t>To provide valuable insights to investors and the general public</a:t>
            </a:r>
          </a:p>
        </p:txBody>
      </p:sp>
      <p:sp>
        <p:nvSpPr>
          <p:cNvPr id="4" name="Rectangle 1"/>
          <p:cNvSpPr>
            <a:spLocks noChangeArrowheads="1"/>
          </p:cNvSpPr>
          <p:nvPr/>
        </p:nvSpPr>
        <p:spPr bwMode="auto">
          <a:xfrm>
            <a:off x="0" y="-276999"/>
            <a:ext cx="65" cy="553998"/>
          </a:xfrm>
          <a:prstGeom prst="rect">
            <a:avLst/>
          </a:prstGeom>
          <a:solidFill>
            <a:srgbClr val="FCFC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673012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40192" r="-138"/>
          <a:stretch/>
        </p:blipFill>
        <p:spPr>
          <a:xfrm>
            <a:off x="308610" y="2195880"/>
            <a:ext cx="4080510" cy="4041321"/>
          </a:xfrm>
          <a:prstGeom prst="rect">
            <a:avLst/>
          </a:prstGeom>
          <a:ln>
            <a:noFill/>
          </a:ln>
          <a:effectLst>
            <a:outerShdw blurRad="292100" dist="139700" dir="2700000" algn="tl" rotWithShape="0">
              <a:srgbClr val="333333">
                <a:alpha val="65000"/>
              </a:srgbClr>
            </a:outerShdw>
          </a:effectLst>
        </p:spPr>
      </p:pic>
      <p:sp>
        <p:nvSpPr>
          <p:cNvPr id="2" name="Title 1"/>
          <p:cNvSpPr>
            <a:spLocks noGrp="1"/>
          </p:cNvSpPr>
          <p:nvPr>
            <p:ph type="title"/>
          </p:nvPr>
        </p:nvSpPr>
        <p:spPr/>
        <p:txBody>
          <a:bodyPr/>
          <a:lstStyle/>
          <a:p>
            <a:r>
              <a:rPr lang="en-US" dirty="0" smtClean="0"/>
              <a:t>Key Findings</a:t>
            </a:r>
            <a:endParaRPr lang="en-US" dirty="0"/>
          </a:p>
        </p:txBody>
      </p:sp>
      <p:sp>
        <p:nvSpPr>
          <p:cNvPr id="3" name="Content Placeholder 2"/>
          <p:cNvSpPr>
            <a:spLocks noGrp="1"/>
          </p:cNvSpPr>
          <p:nvPr>
            <p:ph idx="1"/>
          </p:nvPr>
        </p:nvSpPr>
        <p:spPr>
          <a:xfrm>
            <a:off x="4503420" y="2336873"/>
            <a:ext cx="6984946" cy="3599316"/>
          </a:xfrm>
          <a:effectLst>
            <a:outerShdw blurRad="50800" dist="38100" dir="2700000" algn="tl" rotWithShape="0">
              <a:prstClr val="black">
                <a:alpha val="40000"/>
              </a:prstClr>
            </a:outerShdw>
          </a:effectLst>
        </p:spPr>
        <p:txBody>
          <a:bodyPr anchor="ctr">
            <a:normAutofit lnSpcReduction="10000"/>
          </a:bodyPr>
          <a:lstStyle/>
          <a:p>
            <a:pPr marL="0" indent="0" algn="just">
              <a:lnSpc>
                <a:spcPct val="100000"/>
              </a:lnSpc>
              <a:buNone/>
            </a:pPr>
            <a:r>
              <a:rPr lang="en-US" sz="1800" dirty="0">
                <a:effectLst/>
              </a:rPr>
              <a:t>The study on the impact of the Hindenburg Research report on Adani Group stocks revealed a significant </a:t>
            </a:r>
            <a:r>
              <a:rPr lang="en-US" sz="1800" b="1" dirty="0">
                <a:solidFill>
                  <a:schemeClr val="bg1"/>
                </a:solidFill>
                <a:effectLst/>
              </a:rPr>
              <a:t>60% decline</a:t>
            </a:r>
            <a:r>
              <a:rPr lang="en-US" sz="1800" dirty="0">
                <a:effectLst/>
              </a:rPr>
              <a:t> in the combined market value of the group, amounting to approximately $146 billion, following the report's release on 24 January 2023. The report had a magnified impact on Adani Group's stocks, leading to investor fear due to serious allegations of accounting fraud and stock manipulation. Employing an </a:t>
            </a:r>
            <a:r>
              <a:rPr lang="en-US" sz="1800" b="1" dirty="0">
                <a:solidFill>
                  <a:schemeClr val="bg1"/>
                </a:solidFill>
                <a:effectLst/>
              </a:rPr>
              <a:t>Event-Based Study Approach,</a:t>
            </a:r>
            <a:r>
              <a:rPr lang="en-US" sz="1800" dirty="0">
                <a:effectLst/>
              </a:rPr>
              <a:t> the research aimed to quantify the decline in share prices post-release, analyzing stock returns and assessing the recovery trends of Adani Group's subsidiaries. This study provided valuable insights into stock price effects associated with unexpected events, offering crucial information on how financial news influences financial markets' dynamics to various stakeholders.</a:t>
            </a:r>
            <a:endParaRPr lang="en-US" sz="1400" kern="14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6326280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dani Group reels after report from U.S. short-seller Hindenburg | Reuters"/>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194342" y="4410659"/>
            <a:ext cx="3618902" cy="2058235"/>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1138136" y="2393004"/>
            <a:ext cx="10420007" cy="1477328"/>
          </a:xfrm>
          <a:prstGeom prst="rect">
            <a:avLst/>
          </a:prstGeom>
          <a:noFill/>
          <a:effectLst>
            <a:glow rad="63500">
              <a:srgbClr val="FFFF00">
                <a:alpha val="40000"/>
              </a:srgbClr>
            </a:glow>
            <a:outerShdw blurRad="50800" dist="38100" algn="l" rotWithShape="0">
              <a:prstClr val="black">
                <a:alpha val="40000"/>
              </a:prstClr>
            </a:outerShdw>
          </a:effectLst>
        </p:spPr>
        <p:txBody>
          <a:bodyPr wrap="square" rtlCol="0" anchor="ctr">
            <a:spAutoFit/>
          </a:bodyPr>
          <a:lstStyle/>
          <a:p>
            <a:pPr algn="just" defTabSz="914400" eaLnBrk="0" fontAlgn="base" hangingPunct="0">
              <a:spcBef>
                <a:spcPct val="0"/>
              </a:spcBef>
              <a:spcAft>
                <a:spcPct val="0"/>
              </a:spcAft>
            </a:pPr>
            <a:r>
              <a:rPr lang="en-US" altLang="en-US" dirty="0">
                <a:latin typeface="+mj-lt"/>
              </a:rPr>
              <a:t>When the Hindenburg report exploded on Jan 24, 2023 Adani group lost </a:t>
            </a:r>
            <a:r>
              <a:rPr lang="en-US" altLang="en-US" dirty="0" err="1">
                <a:latin typeface="+mj-lt"/>
              </a:rPr>
              <a:t>Rs</a:t>
            </a:r>
            <a:r>
              <a:rPr lang="en-US" altLang="en-US" dirty="0">
                <a:latin typeface="+mj-lt"/>
              </a:rPr>
              <a:t> </a:t>
            </a:r>
            <a:r>
              <a:rPr lang="en-US" altLang="en-US" dirty="0" smtClean="0">
                <a:latin typeface="+mj-lt"/>
              </a:rPr>
              <a:t>5.6 lakh </a:t>
            </a:r>
            <a:r>
              <a:rPr lang="en-US" altLang="en-US" dirty="0">
                <a:latin typeface="+mj-lt"/>
              </a:rPr>
              <a:t>crore in just three trading days of the release of the report. The project aims to conduct an event analysis of Adani </a:t>
            </a:r>
            <a:r>
              <a:rPr lang="en-US" altLang="en-US" dirty="0" smtClean="0">
                <a:latin typeface="+mj-lt"/>
              </a:rPr>
              <a:t>Group stocks, </a:t>
            </a:r>
            <a:r>
              <a:rPr lang="en-US" altLang="en-US" dirty="0">
                <a:latin typeface="+mj-lt"/>
              </a:rPr>
              <a:t>compare </a:t>
            </a:r>
            <a:r>
              <a:rPr lang="en-US" altLang="en-US" dirty="0" smtClean="0">
                <a:latin typeface="+mj-lt"/>
              </a:rPr>
              <a:t>the performance of stocks </a:t>
            </a:r>
            <a:r>
              <a:rPr lang="en-US" altLang="en-US" dirty="0" smtClean="0">
                <a:solidFill>
                  <a:schemeClr val="bg1"/>
                </a:solidFill>
                <a:latin typeface="+mj-lt"/>
              </a:rPr>
              <a:t>before and after </a:t>
            </a:r>
            <a:r>
              <a:rPr lang="en-US" altLang="en-US" dirty="0">
                <a:latin typeface="+mj-lt"/>
              </a:rPr>
              <a:t>the Hindenburg research report, as well as assess the Supreme Court </a:t>
            </a:r>
            <a:r>
              <a:rPr lang="en-US" altLang="en-US" dirty="0" smtClean="0">
                <a:latin typeface="+mj-lt"/>
              </a:rPr>
              <a:t>verdict. Therefore, I want to study the impact of Adani group stocks and the current status by the event study approach.</a:t>
            </a:r>
            <a:endParaRPr lang="en-US" altLang="en-US" dirty="0">
              <a:latin typeface="+mj-lt"/>
            </a:endParaRPr>
          </a:p>
        </p:txBody>
      </p:sp>
      <p:sp>
        <p:nvSpPr>
          <p:cNvPr id="2" name="Title 1"/>
          <p:cNvSpPr>
            <a:spLocks noGrp="1"/>
          </p:cNvSpPr>
          <p:nvPr>
            <p:ph type="title"/>
          </p:nvPr>
        </p:nvSpPr>
        <p:spPr>
          <a:xfrm>
            <a:off x="604906" y="753228"/>
            <a:ext cx="9613861" cy="1080938"/>
          </a:xfrm>
        </p:spPr>
        <p:txBody>
          <a:bodyPr/>
          <a:lstStyle/>
          <a:p>
            <a:r>
              <a:rPr lang="en-US" dirty="0" smtClean="0"/>
              <a:t>Problem statement</a:t>
            </a:r>
            <a:endParaRPr lang="en-US" dirty="0"/>
          </a:p>
        </p:txBody>
      </p:sp>
    </p:spTree>
    <p:extLst>
      <p:ext uri="{BB962C8B-B14F-4D97-AF65-F5344CB8AC3E}">
        <p14:creationId xmlns:p14="http://schemas.microsoft.com/office/powerpoint/2010/main" val="2009941879"/>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path" presetSubtype="0" accel="43000" decel="12000" fill="hold" nodeType="afterEffect">
                                  <p:stCondLst>
                                    <p:cond delay="0"/>
                                  </p:stCondLst>
                                  <p:childTnLst>
                                    <p:animMotion origin="layout" path="M 0.02396 0.00416 C 0.08412 0.01759 0.12045 0.02662 0.18073 0.04004 C 0.21823 0.04907 0.27474 0.05393 0.33399 0.05393 C 0.40131 0.05393 0.45534 0.04907 0.49297 0.04004 L 0.67383 4.44444E-6 " pathEditMode="relative" rAng="0" ptsTypes="AAAAA">
                                      <p:cBhvr>
                                        <p:cTn id="6" dur="2000" fill="hold"/>
                                        <p:tgtEl>
                                          <p:spTgt spid="2050"/>
                                        </p:tgtEl>
                                        <p:attrNameLst>
                                          <p:attrName>ppt_x</p:attrName>
                                          <p:attrName>ppt_y</p:attrName>
                                        </p:attrNameLst>
                                      </p:cBhvr>
                                      <p:rCtr x="32487" y="22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Gap</a:t>
            </a:r>
            <a:endParaRPr lang="en-US" dirty="0"/>
          </a:p>
        </p:txBody>
      </p:sp>
      <p:pic>
        <p:nvPicPr>
          <p:cNvPr id="3074" name="Picture 2" descr="Hindenburg vs. Adani: A Tale of Growth and Challenges"/>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4845" t="21915" r="6335" b="6308"/>
          <a:stretch/>
        </p:blipFill>
        <p:spPr bwMode="auto">
          <a:xfrm>
            <a:off x="2529230" y="4649821"/>
            <a:ext cx="6955277" cy="232491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680321" y="2125493"/>
            <a:ext cx="10653097" cy="2663695"/>
          </a:xfrm>
          <a:effectLst>
            <a:outerShdw blurRad="50800" dist="38100" dir="2700000" algn="tl" rotWithShape="0">
              <a:prstClr val="black">
                <a:alpha val="40000"/>
              </a:prstClr>
            </a:outerShdw>
          </a:effectLst>
        </p:spPr>
        <p:txBody>
          <a:bodyPr anchor="ctr">
            <a:normAutofit/>
          </a:bodyPr>
          <a:lstStyle/>
          <a:p>
            <a:pPr marL="0" indent="0" algn="just">
              <a:lnSpc>
                <a:spcPct val="100000"/>
              </a:lnSpc>
              <a:buNone/>
            </a:pPr>
            <a:r>
              <a:rPr lang="en-US" sz="1800" dirty="0" smtClean="0"/>
              <a:t>Even though stringent market regulation are in place. Across the globe, there are charges leveled against global corporate firms like Hindenburg, a short seller made a allegations on </a:t>
            </a:r>
            <a:r>
              <a:rPr lang="en-US" sz="1800" dirty="0"/>
              <a:t>A</a:t>
            </a:r>
            <a:r>
              <a:rPr lang="en-US" sz="1800" dirty="0" smtClean="0"/>
              <a:t>dani stock that, Adani grou</a:t>
            </a:r>
            <a:r>
              <a:rPr lang="en-US" sz="1800" dirty="0"/>
              <a:t>p</a:t>
            </a:r>
            <a:r>
              <a:rPr lang="en-US" sz="1800" dirty="0" smtClean="0"/>
              <a:t> have done the manipulations in order to increase the stock prices artificially. </a:t>
            </a:r>
          </a:p>
          <a:p>
            <a:pPr marL="0" indent="0" algn="just">
              <a:lnSpc>
                <a:spcPct val="100000"/>
              </a:lnSpc>
              <a:buNone/>
            </a:pPr>
            <a:r>
              <a:rPr lang="en-US" sz="1800" dirty="0" smtClean="0"/>
              <a:t>However, </a:t>
            </a:r>
            <a:r>
              <a:rPr lang="en-US" sz="1800" dirty="0" smtClean="0">
                <a:effectLst>
                  <a:outerShdw blurRad="38100" dist="38100" dir="2700000" algn="tl">
                    <a:srgbClr val="000000">
                      <a:alpha val="43137"/>
                    </a:srgbClr>
                  </a:outerShdw>
                </a:effectLst>
              </a:rPr>
              <a:t>Adani</a:t>
            </a:r>
            <a:r>
              <a:rPr lang="en-US" sz="1800" dirty="0" smtClean="0"/>
              <a:t> companies have been given </a:t>
            </a:r>
            <a:r>
              <a:rPr lang="en-US" sz="1800" b="1" dirty="0" smtClean="0"/>
              <a:t>clean chit</a:t>
            </a:r>
            <a:r>
              <a:rPr lang="en-US" sz="1800" dirty="0" smtClean="0"/>
              <a:t> by the competent authorities.</a:t>
            </a:r>
          </a:p>
          <a:p>
            <a:pPr marL="0" indent="0" algn="just">
              <a:lnSpc>
                <a:spcPct val="100000"/>
              </a:lnSpc>
              <a:buNone/>
            </a:pPr>
            <a:r>
              <a:rPr lang="en-US" sz="1800" dirty="0" smtClean="0"/>
              <a:t>However, it’s a need to study the loss of shareholders wealth and resilience of </a:t>
            </a:r>
            <a:r>
              <a:rPr lang="en-US" sz="1800" dirty="0"/>
              <a:t>A</a:t>
            </a:r>
            <a:r>
              <a:rPr lang="en-US" sz="1800" dirty="0" smtClean="0"/>
              <a:t>dani stock performance. No previous study has attempted to verify this dimension. Hence, this study will fill the gap.</a:t>
            </a:r>
          </a:p>
        </p:txBody>
      </p:sp>
    </p:spTree>
    <p:extLst>
      <p:ext uri="{BB962C8B-B14F-4D97-AF65-F5344CB8AC3E}">
        <p14:creationId xmlns:p14="http://schemas.microsoft.com/office/powerpoint/2010/main" val="898972769"/>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barn(outVertical)">
                                      <p:cBhvr>
                                        <p:cTn id="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US" dirty="0"/>
          </a:p>
        </p:txBody>
      </p:sp>
      <p:sp>
        <p:nvSpPr>
          <p:cNvPr id="3" name="Content Placeholder 2"/>
          <p:cNvSpPr>
            <a:spLocks noGrp="1"/>
          </p:cNvSpPr>
          <p:nvPr>
            <p:ph idx="1"/>
          </p:nvPr>
        </p:nvSpPr>
        <p:spPr>
          <a:xfrm>
            <a:off x="495113" y="2363820"/>
            <a:ext cx="11240685" cy="3595003"/>
          </a:xfrm>
        </p:spPr>
        <p:txBody>
          <a:bodyPr anchor="ctr">
            <a:normAutofit fontScale="62500" lnSpcReduction="20000"/>
          </a:bodyPr>
          <a:lstStyle/>
          <a:p>
            <a:pPr marL="0" indent="0" algn="just">
              <a:lnSpc>
                <a:spcPct val="100000"/>
              </a:lnSpc>
              <a:buNone/>
            </a:pPr>
            <a:endParaRPr lang="en-US" sz="1400" dirty="0" smtClean="0"/>
          </a:p>
          <a:p>
            <a:pPr lvl="1" algn="just">
              <a:lnSpc>
                <a:spcPct val="140000"/>
              </a:lnSpc>
            </a:pPr>
            <a:r>
              <a:rPr lang="en-US" sz="1900" dirty="0" err="1"/>
              <a:t>Giannetti</a:t>
            </a:r>
            <a:r>
              <a:rPr lang="en-US" sz="1900" dirty="0"/>
              <a:t> and Wang (2016) studied the effect of Corporate Scandals on the stock market. the researcher has considered Arthur Andersen LLP Accounting Firm for their study. The firm was accused of shredding various documents of its client Enron and it was known as Enron Scandal. After this scandal, the US stock market experienced very little participation from Arthur Andersen's clients in the market.</a:t>
            </a:r>
          </a:p>
          <a:p>
            <a:pPr lvl="1" algn="just">
              <a:lnSpc>
                <a:spcPct val="140000"/>
              </a:lnSpc>
            </a:pPr>
            <a:r>
              <a:rPr lang="en-US" sz="1900" dirty="0"/>
              <a:t>Anwar et al. (2017) studied the impact of the announcement of cash dividends on the stock prices of Indian manufacturing companies. The researchers have considered the manufacturing companies listed on BSE. The study concluded that the announcements of cash dividends have a significant effect on abnormal average returns. The research also explored the effect of the US Financial crisis on the Indian Stock Market</a:t>
            </a:r>
          </a:p>
          <a:p>
            <a:pPr lvl="1" algn="just">
              <a:lnSpc>
                <a:spcPct val="140000"/>
              </a:lnSpc>
            </a:pPr>
            <a:r>
              <a:rPr lang="en-US" sz="1900" dirty="0"/>
              <a:t>Richardson et al. (2022) studied the impact of accounting fraud on future stock prices. The researchers have considered 51,492 U.S. companies during the study period from 2000 to 2014. The study concluded that accounting fraud does have a negative effect on the stock prices of the companies.</a:t>
            </a:r>
          </a:p>
          <a:p>
            <a:pPr lvl="1" algn="just">
              <a:lnSpc>
                <a:spcPct val="140000"/>
              </a:lnSpc>
            </a:pPr>
            <a:r>
              <a:rPr lang="en-US" sz="1900" dirty="0" err="1"/>
              <a:t>Mallesha</a:t>
            </a:r>
            <a:r>
              <a:rPr lang="en-US" sz="1900" dirty="0"/>
              <a:t> and </a:t>
            </a:r>
            <a:r>
              <a:rPr lang="en-US" sz="1900" dirty="0" err="1"/>
              <a:t>Archana</a:t>
            </a:r>
            <a:r>
              <a:rPr lang="en-US" sz="1900" dirty="0"/>
              <a:t> (2023) studied the impact of the Hindenburg Research Report on the stock prices of the Adani Group of Companies. The researchers have conducted an Event Study with a 21-day event window. The research showed that the average abnormal return and cumulative average abnormal return are statistically significant during the whole event window. It also revealed that the Hindenburg Research Report does have an impact on the stock prices of the Adani Group of Companies. It is also being observed that the stock prices of Adani Group did not perform according to the release of the report.</a:t>
            </a:r>
          </a:p>
          <a:p>
            <a:pPr algn="just">
              <a:lnSpc>
                <a:spcPct val="100000"/>
              </a:lnSpc>
            </a:pPr>
            <a:endParaRPr lang="en-US" sz="1400" dirty="0"/>
          </a:p>
          <a:p>
            <a:pPr algn="just">
              <a:lnSpc>
                <a:spcPct val="100000"/>
              </a:lnSpc>
            </a:pPr>
            <a:endParaRPr lang="en-US" sz="1400" dirty="0"/>
          </a:p>
        </p:txBody>
      </p:sp>
    </p:spTree>
    <p:extLst>
      <p:ext uri="{BB962C8B-B14F-4D97-AF65-F5344CB8AC3E}">
        <p14:creationId xmlns:p14="http://schemas.microsoft.com/office/powerpoint/2010/main" val="195523259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docProps/app.xml><?xml version="1.0" encoding="utf-8"?>
<Properties xmlns="http://schemas.openxmlformats.org/officeDocument/2006/extended-properties" xmlns:vt="http://schemas.openxmlformats.org/officeDocument/2006/docPropsVTypes">
  <Template>TM04033917[[fn=Berlin]]</Template>
  <TotalTime>1944</TotalTime>
  <Words>1118</Words>
  <Application>Microsoft Office PowerPoint</Application>
  <PresentationFormat>Widescreen</PresentationFormat>
  <Paragraphs>38</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Trebuchet MS</vt:lpstr>
      <vt:lpstr>Berlin</vt:lpstr>
      <vt:lpstr>Adani stocks’ Performance :An Event study approach</vt:lpstr>
      <vt:lpstr>Introduction</vt:lpstr>
      <vt:lpstr>About Adani Group</vt:lpstr>
      <vt:lpstr>About Hindenburg</vt:lpstr>
      <vt:lpstr>Objectives</vt:lpstr>
      <vt:lpstr>Key Findings</vt:lpstr>
      <vt:lpstr>Problem statement</vt:lpstr>
      <vt:lpstr>Research Gap</vt:lpstr>
      <vt:lpstr>Literature review</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Bala Siv1710</dc:creator>
  <cp:lastModifiedBy>Bala Siv1710</cp:lastModifiedBy>
  <cp:revision>136</cp:revision>
  <dcterms:created xsi:type="dcterms:W3CDTF">2024-02-28T16:52:06Z</dcterms:created>
  <dcterms:modified xsi:type="dcterms:W3CDTF">2024-05-17T04:36:35Z</dcterms:modified>
</cp:coreProperties>
</file>

<file path=docProps/thumbnail.jpeg>
</file>